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embeddedFontLst>
    <p:embeddedFont>
      <p:font typeface="나눔바른고딕" panose="020B0603020101020101" pitchFamily="50" charset="-127"/>
      <p:regular r:id="rId4"/>
      <p:bold r:id="rId5"/>
    </p:embeddedFont>
    <p:embeddedFont>
      <p:font typeface="맑은 고딕" panose="020B0503020000020004" pitchFamily="50" charset="-127"/>
      <p:regular r:id="rId6"/>
      <p:bold r:id="rId7"/>
    </p:embeddedFont>
    <p:embeddedFont>
      <p:font typeface="Cambria Math" panose="02040503050406030204" pitchFamily="18" charset="0"/>
      <p:regular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heme" Target="theme/theme1.xml"/><Relationship Id="rId5" Type="http://schemas.openxmlformats.org/officeDocument/2006/relationships/font" Target="fonts/font2.fntdata"/><Relationship Id="rId10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74396-7327-4011-BF26-9A8848F419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9E559A7-9D18-4CC9-B8E9-DDF93E85D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D0724E-0B51-45FA-8E3B-3404A7772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EC9410-D852-40EB-B24E-4CB2356CE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74B7B6-DD8F-4C37-B6ED-992353443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449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EF02AA-C92C-4D9E-88EE-68FF9BA34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781F3B-AFDB-401F-9707-66B8E87C6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730BCE-143A-4BC4-BF66-15B3CC295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FB63CC-8C07-4303-A963-522B2BFAC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7911FB-EAAD-4941-B852-53DC24958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342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04CFF92-F872-4B56-AE71-A73C913B4E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3FB1B3D-0821-4E75-B07F-80537394F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F78283-1E3D-47F2-9E0F-8F840C735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5887D4-34F5-4A26-ACFF-6D0CF052B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C0E35B-6338-45D8-80BB-66893AAD9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544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D6913-7B62-495A-9F21-D05568CB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A003A1-D4D7-4E00-A573-3DDF185F2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5B46A4-5F08-41C1-A551-84795E69C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9B2D61-ED92-4A1D-B46E-4D6ECC0E6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5E3F38-7C06-4041-8087-A775B7BD6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497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5ECAF-4332-4630-973F-5296DB17E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D5D1D0-35D1-4E57-BAAD-CC54131C8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A6F641-8D09-4304-B9B6-C1CDD29F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84F70A-B536-491D-9F46-5D30D9793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90E0A6-FACA-4298-9187-7827733F7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3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630349-BFB9-4F4A-B369-F83F82488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7F2FD5-74F3-44AF-967D-0BDD0831A4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A6398A-0B5D-4D25-AC64-8DC7CD93C7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7EBC23-DAB1-45C7-99F1-37D8B5F54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0BAE0C-DF12-4D53-A995-A6FCD0575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096262-8263-4E62-B288-78A5CC3FB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281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46C0BA-8A52-4BF4-9D3B-5537FB3E6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1F613C-0486-42A2-9307-E6058956D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FDC16D-438A-4DCE-935C-FAAAEDB08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AA4FA24-6B43-47F1-AC49-12CF7D1512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2A5F41-B312-49CB-AE2D-E6E680B2CF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EE5AAA-5272-4778-82C4-B65AC12B8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77FCBF2-2911-48B6-940E-BF2FB0508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B852F6-1E85-4540-A148-6DA3A80A8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510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033DEA-95FD-4259-BD99-1E1052915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8B7DC7-5E5F-480F-B9A4-AB3B2CCE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A92F188-4221-4F33-BC2B-1DFF3C50E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791ED2-1C89-405F-A39E-FB1CD3B8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01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0034C2-FD0A-474D-BBFB-D8B1C02D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90E0BD7-DC4F-4319-9003-D03312647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34F1D7-E9F5-4F85-BD44-9E70D0B0B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557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2FF091-3A8D-47A4-BDF1-CD5D1F12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5819EF-02DC-4A25-A2E4-2AACE6C01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79B6FA-16AA-481D-971C-6EEBCD7C7D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60D92D-B359-4E7C-A127-A41474BBD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DFD3CC-F90F-4F98-9FA2-016D5DE65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898FB5-D557-4DBC-AD5B-597479795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560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DD6AFB-D4C5-4A22-8E6E-3AAC4AA5D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FD1CC3A-1170-434F-93FD-F1529CFDD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A4C077-3AAA-4C66-A991-0F70EF6DB1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28AB94-8F3A-4D75-9CE1-7C209317C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93A747-1A22-4286-9313-AA3DE3278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2C8691-5E08-4F08-AB2F-F8422E7BA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243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9FE44C-B39F-42C9-AAD7-A9E2E79B5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A360FF-657A-4D27-BBE0-CFB9DC6E0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988E60-9224-411E-9740-71E02F355C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18236F-FFBA-4644-8792-73D788A1F0DE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63FD45-0891-4015-B75A-59C30D3333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95B047-74EF-4B06-A6A2-70F0840C3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7EFF7-5752-432B-8F5F-7514D9A7A0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993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37FDD52-D2B6-40D1-80BB-17E38A33A99F}"/>
              </a:ext>
            </a:extLst>
          </p:cNvPr>
          <p:cNvSpPr txBox="1"/>
          <p:nvPr/>
        </p:nvSpPr>
        <p:spPr>
          <a:xfrm>
            <a:off x="770911" y="564982"/>
            <a:ext cx="4762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나이브</a:t>
            </a:r>
            <a:r>
              <a:rPr lang="ko-KR" altLang="en-US" sz="2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400" b="1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베이즈</a:t>
            </a:r>
            <a:r>
              <a:rPr lang="ko-KR" altLang="en-US" sz="2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서술형 과제 풀이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F07A2E-9DA5-43FC-B512-AFB7A7D9B55E}"/>
              </a:ext>
            </a:extLst>
          </p:cNvPr>
          <p:cNvSpPr txBox="1"/>
          <p:nvPr/>
        </p:nvSpPr>
        <p:spPr>
          <a:xfrm>
            <a:off x="809011" y="1217653"/>
            <a:ext cx="468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*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나이브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베이즈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함수식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725DDE1-6A4D-4FDB-8E7D-961DF14CE9DA}"/>
              </a:ext>
            </a:extLst>
          </p:cNvPr>
          <p:cNvGrpSpPr/>
          <p:nvPr/>
        </p:nvGrpSpPr>
        <p:grpSpPr>
          <a:xfrm>
            <a:off x="835637" y="1597893"/>
            <a:ext cx="9629253" cy="419117"/>
            <a:chOff x="835637" y="1760686"/>
            <a:chExt cx="9629253" cy="419117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C6A099A1-D880-4FFE-9C35-4E29416A33E1}"/>
                    </a:ext>
                  </a:extLst>
                </p:cNvPr>
                <p:cNvSpPr/>
                <p:nvPr/>
              </p:nvSpPr>
              <p:spPr>
                <a:xfrm>
                  <a:off x="5410365" y="1785015"/>
                  <a:ext cx="5054525" cy="39478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≈</m:t>
                        </m:r>
                        <m:sSub>
                          <m:sSubPr>
                            <m:ctrlPr>
                              <a:rPr lang="en-US" altLang="ko-KR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𝒂𝒓𝒈𝒎𝒂𝒙</m:t>
                            </m:r>
                          </m:e>
                          <m:sub>
                            <m: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𝒀</m:t>
                            </m:r>
                            <m: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𝒚</m:t>
                            </m:r>
                          </m:sub>
                        </m:sSub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𝑷</m:t>
                        </m:r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𝒀</m:t>
                        </m:r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) </m:t>
                        </m:r>
                        <m:sSub>
                          <m:sSubPr>
                            <m:ctrlPr>
                              <a:rPr lang="en-US" altLang="ko-KR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𝜫</m:t>
                            </m:r>
                          </m:e>
                          <m:sub>
                            <m:r>
                              <a:rPr lang="en-US" altLang="ko-KR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US" altLang="ko-KR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≤</m:t>
                            </m:r>
                            <m:r>
                              <a:rPr lang="en-US" altLang="ko-KR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𝒊</m:t>
                            </m:r>
                            <m:r>
                              <a:rPr lang="en-US" altLang="ko-KR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≤</m:t>
                            </m:r>
                            <m:r>
                              <a:rPr lang="en-US" altLang="ko-KR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𝒅</m:t>
                            </m:r>
                          </m:sub>
                        </m:sSub>
                        <m:r>
                          <a:rPr lang="en-US" altLang="ko-KR" b="1" i="1">
                            <a:latin typeface="Cambria Math" panose="02040503050406030204" pitchFamily="18" charset="0"/>
                          </a:rPr>
                          <m:t>𝐏</m:t>
                        </m:r>
                        <m:d>
                          <m:dPr>
                            <m:ctrlPr>
                              <a:rPr lang="en-US" altLang="ko-KR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𝐗</m:t>
                            </m:r>
                            <m:r>
                              <a:rPr lang="en-US" altLang="ko-KR" b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ko-KR" b="1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altLang="ko-KR" b="1" i="1">
                                    <a:latin typeface="Cambria Math" panose="02040503050406030204" pitchFamily="18" charset="0"/>
                                  </a:rPr>
                                  <m:t>𝒊</m:t>
                                </m:r>
                              </m:sub>
                            </m:sSub>
                          </m:e>
                          <m:e>
                            <m: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𝐘</m:t>
                            </m:r>
                            <m:r>
                              <a:rPr lang="en-US" altLang="ko-KR" b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altLang="ko-KR" b="1" i="1">
                                <a:latin typeface="Cambria Math" panose="02040503050406030204" pitchFamily="18" charset="0"/>
                              </a:rPr>
                              <m:t>𝒚</m:t>
                            </m:r>
                          </m:e>
                        </m:d>
                      </m:oMath>
                    </m:oMathPara>
                  </a14:m>
                  <a:endParaRPr lang="ko-KR" altLang="en-US" b="1" dirty="0"/>
                </a:p>
              </p:txBody>
            </p:sp>
          </mc:Choice>
          <mc:Fallback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C6A099A1-D880-4FFE-9C35-4E29416A33E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10365" y="1785015"/>
                  <a:ext cx="5054525" cy="394788"/>
                </a:xfrm>
                <a:prstGeom prst="rect">
                  <a:avLst/>
                </a:prstGeom>
                <a:blipFill>
                  <a:blip r:embed="rId2"/>
                  <a:stretch>
                    <a:fillRect b="-7692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4AC8F812-0469-4E15-8191-33BA09A58322}"/>
                    </a:ext>
                  </a:extLst>
                </p:cNvPr>
                <p:cNvSpPr/>
                <p:nvPr/>
              </p:nvSpPr>
              <p:spPr>
                <a:xfrm>
                  <a:off x="835637" y="1760686"/>
                  <a:ext cx="4659674" cy="39126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d>
                          <m:d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𝑎𝑟𝑔𝑚𝑎𝑥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</a:rPr>
                              <m:t>X</m:t>
                            </m:r>
                            <m:r>
                              <a:rPr lang="en-US" altLang="ko-KR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e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</a:rPr>
                              <m:t>Y</m:t>
                            </m:r>
                            <m:r>
                              <a:rPr lang="en-US" altLang="ko-KR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</a:rPr>
                              <m:t>Y</m:t>
                            </m:r>
                            <m:r>
                              <a:rPr lang="en-US" altLang="ko-KR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</m:d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4AC8F812-0469-4E15-8191-33BA09A5832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5637" y="1760686"/>
                  <a:ext cx="4659674" cy="391261"/>
                </a:xfrm>
                <a:prstGeom prst="rect">
                  <a:avLst/>
                </a:prstGeom>
                <a:blipFill>
                  <a:blip r:embed="rId3"/>
                  <a:stretch>
                    <a:fillRect b="-9375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2F9B23C-EBBE-4D57-B6FA-0C908B6F56C0}"/>
              </a:ext>
            </a:extLst>
          </p:cNvPr>
          <p:cNvSpPr txBox="1"/>
          <p:nvPr/>
        </p:nvSpPr>
        <p:spPr>
          <a:xfrm>
            <a:off x="835637" y="2535192"/>
            <a:ext cx="10785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1.1 	p(comedy | x) = p(comedy) * p(fast | comedy) * p(furious | comedy) * p(fun | comedy) 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68C25CB-7358-4EDF-A2E1-8D53B95B4A95}"/>
                  </a:ext>
                </a:extLst>
              </p:cNvPr>
              <p:cNvSpPr txBox="1"/>
              <p:nvPr/>
            </p:nvSpPr>
            <p:spPr>
              <a:xfrm>
                <a:off x="3315365" y="3072762"/>
                <a:ext cx="8876635" cy="5295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/>
                  <a:t>=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 2</m:t>
                        </m:r>
                      </m:num>
                      <m:den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r>
                  <a:rPr lang="ko-KR" altLang="en-US" sz="2000" dirty="0"/>
                  <a:t> </a:t>
                </a:r>
                <a:r>
                  <a:rPr lang="en-US" altLang="ko-KR" sz="2000" dirty="0"/>
                  <a:t>	    *  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den>
                    </m:f>
                  </m:oMath>
                </a14:m>
                <a:r>
                  <a:rPr lang="en-US" altLang="ko-KR" sz="2000" dirty="0"/>
                  <a:t>          *  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num>
                      <m:den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den>
                    </m:f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                 </m:t>
                    </m:r>
                  </m:oMath>
                </a14:m>
                <a:r>
                  <a:rPr lang="en-US" altLang="ko-KR" sz="2000" dirty="0"/>
                  <a:t> *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den>
                    </m:f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ko-KR" altLang="en-US" sz="2000" dirty="0"/>
                  <a:t>            </a:t>
                </a:r>
                <a:r>
                  <a:rPr lang="en-US" altLang="ko-KR" sz="2000" dirty="0"/>
                  <a:t>=  0</a:t>
                </a:r>
                <a:r>
                  <a:rPr lang="ko-KR" altLang="en-US" sz="2000" dirty="0"/>
                  <a:t> 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68C25CB-7358-4EDF-A2E1-8D53B95B4A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5365" y="3072762"/>
                <a:ext cx="8876635" cy="529504"/>
              </a:xfrm>
              <a:prstGeom prst="rect">
                <a:avLst/>
              </a:prstGeom>
              <a:blipFill>
                <a:blip r:embed="rId4"/>
                <a:stretch>
                  <a:fillRect l="-755" b="-574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B0CEE16-35E9-4542-A06F-45C12F4EE187}"/>
              </a:ext>
            </a:extLst>
          </p:cNvPr>
          <p:cNvSpPr txBox="1"/>
          <p:nvPr/>
        </p:nvSpPr>
        <p:spPr>
          <a:xfrm>
            <a:off x="835637" y="4138142"/>
            <a:ext cx="10785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	p(action | x) = p(action) * p(fast | action) * p(furious | action) * p(fun | action) 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7BA4D3C-6F3D-4958-8792-6AC52757E9EB}"/>
                  </a:ext>
                </a:extLst>
              </p:cNvPr>
              <p:cNvSpPr txBox="1"/>
              <p:nvPr/>
            </p:nvSpPr>
            <p:spPr>
              <a:xfrm>
                <a:off x="3165474" y="4665247"/>
                <a:ext cx="9026526" cy="5295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/>
                  <a:t>=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 3</m:t>
                        </m:r>
                      </m:num>
                      <m:den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r>
                  <a:rPr lang="ko-KR" altLang="en-US" sz="2000" dirty="0"/>
                  <a:t> </a:t>
                </a:r>
                <a:r>
                  <a:rPr lang="en-US" altLang="ko-KR" sz="2000" dirty="0"/>
                  <a:t>	  * 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en-US" altLang="ko-KR" sz="2000" dirty="0"/>
                  <a:t>       *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           </m:t>
                    </m:r>
                  </m:oMath>
                </a14:m>
                <a:r>
                  <a:rPr lang="en-US" altLang="ko-KR" sz="2000" dirty="0"/>
                  <a:t>    *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den>
                    </m:f>
                  </m:oMath>
                </a14:m>
                <a:r>
                  <a:rPr lang="ko-KR" altLang="en-US" sz="2000" dirty="0"/>
                  <a:t>                    </a:t>
                </a:r>
                <a:r>
                  <a:rPr lang="en-US" altLang="ko-KR" sz="2000" dirty="0"/>
                  <a:t>=  0.0018</a:t>
                </a:r>
                <a:r>
                  <a:rPr lang="ko-KR" altLang="en-US" sz="2000" dirty="0"/>
                  <a:t>   </a:t>
                </a: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7BA4D3C-6F3D-4958-8792-6AC52757E9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5474" y="4665247"/>
                <a:ext cx="9026526" cy="529504"/>
              </a:xfrm>
              <a:prstGeom prst="rect">
                <a:avLst/>
              </a:prstGeom>
              <a:blipFill>
                <a:blip r:embed="rId5"/>
                <a:stretch>
                  <a:fillRect l="-675" b="-574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EF7C356E-0A94-4923-9E47-583B9976B45D}"/>
              </a:ext>
            </a:extLst>
          </p:cNvPr>
          <p:cNvSpPr txBox="1"/>
          <p:nvPr/>
        </p:nvSpPr>
        <p:spPr>
          <a:xfrm>
            <a:off x="1770512" y="5989374"/>
            <a:ext cx="8650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따라서 입력문서는 사후확률이 보다 큰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action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분류된다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0CB2A-2057-4A0A-A2BE-129538D508CC}"/>
              </a:ext>
            </a:extLst>
          </p:cNvPr>
          <p:cNvSpPr txBox="1"/>
          <p:nvPr/>
        </p:nvSpPr>
        <p:spPr>
          <a:xfrm>
            <a:off x="5578527" y="3672091"/>
            <a:ext cx="5072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9: Comedy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문서에 등장하는 총 단어의 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281E79-4A94-4801-8C88-A12BFA19C196}"/>
              </a:ext>
            </a:extLst>
          </p:cNvPr>
          <p:cNvSpPr txBox="1"/>
          <p:nvPr/>
        </p:nvSpPr>
        <p:spPr>
          <a:xfrm>
            <a:off x="5201756" y="5247449"/>
            <a:ext cx="5072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11: action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문서에 등장하는 총 단어의 수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99251DB-B922-4C36-A7A0-A1232904A202}"/>
              </a:ext>
            </a:extLst>
          </p:cNvPr>
          <p:cNvCxnSpPr/>
          <p:nvPr/>
        </p:nvCxnSpPr>
        <p:spPr>
          <a:xfrm>
            <a:off x="882702" y="2276475"/>
            <a:ext cx="9835454" cy="0"/>
          </a:xfrm>
          <a:prstGeom prst="line">
            <a:avLst/>
          </a:prstGeom>
          <a:ln w="22225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00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8D2565-BBCE-4565-897B-363F3450C34B}"/>
              </a:ext>
            </a:extLst>
          </p:cNvPr>
          <p:cNvSpPr txBox="1"/>
          <p:nvPr/>
        </p:nvSpPr>
        <p:spPr>
          <a:xfrm>
            <a:off x="581721" y="1102563"/>
            <a:ext cx="11610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1.2	〮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문제점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위 문제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comedy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문서에는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furious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단어의 빈도가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이므로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	furious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단어를 포함하는 새로운 자료에 대한 사후확률은 항상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되어 버린다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〮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해결책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이러한 문제점을 해결하기 위해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작은 수를 더해주어 계산을 수행한다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.(=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라플라스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스무딩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9501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59</Words>
  <Application>Microsoft Office PowerPoint</Application>
  <PresentationFormat>와이드스크린</PresentationFormat>
  <Paragraphs>15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Cambria Math</vt:lpstr>
      <vt:lpstr>Arial</vt:lpstr>
      <vt:lpstr>맑은 고딕</vt:lpstr>
      <vt:lpstr>나눔바른고딕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Hwang Yieun</dc:creator>
  <cp:lastModifiedBy>Hwang Yieun</cp:lastModifiedBy>
  <cp:revision>7</cp:revision>
  <dcterms:created xsi:type="dcterms:W3CDTF">2019-01-25T15:05:53Z</dcterms:created>
  <dcterms:modified xsi:type="dcterms:W3CDTF">2019-01-25T15:23:42Z</dcterms:modified>
</cp:coreProperties>
</file>

<file path=docProps/thumbnail.jpeg>
</file>